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3" r:id="rId5"/>
    <p:sldId id="259" r:id="rId6"/>
    <p:sldId id="260" r:id="rId7"/>
    <p:sldId id="262"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62" d="100"/>
          <a:sy n="62" d="100"/>
        </p:scale>
        <p:origin x="828"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6B3E2-9A17-EF63-D6B0-6B7D1DAA79D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9769ED4B-79E0-7269-5E9A-2E3246097F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6C3D3026-E3C3-C086-E988-D735DD1606B9}"/>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5" name="Footer Placeholder 4">
            <a:extLst>
              <a:ext uri="{FF2B5EF4-FFF2-40B4-BE49-F238E27FC236}">
                <a16:creationId xmlns:a16="http://schemas.microsoft.com/office/drawing/2014/main" id="{46E83FF0-A2D3-C0C0-B5F3-48E8521C0BA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619ABD4-D887-D874-95E9-35D1C8C3982A}"/>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2774892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58E8F-F7D6-9903-B9AF-02958F7C022B}"/>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FA67F0E-76D2-602A-4017-C7E9097382D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B618C0B-5247-05B1-2FDF-9232981334D7}"/>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5" name="Footer Placeholder 4">
            <a:extLst>
              <a:ext uri="{FF2B5EF4-FFF2-40B4-BE49-F238E27FC236}">
                <a16:creationId xmlns:a16="http://schemas.microsoft.com/office/drawing/2014/main" id="{E8D512C0-52C0-BA00-FC36-58E480CE11F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A24BBE7-1EC8-6709-3714-C3199D7C7A9E}"/>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628188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2740A2-CE4C-6BBE-6B56-1FC0E035CF9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42F8502-EF0B-8156-BA50-74F8146915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2D793A3-39F9-F73C-F101-9D251B51D344}"/>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5" name="Footer Placeholder 4">
            <a:extLst>
              <a:ext uri="{FF2B5EF4-FFF2-40B4-BE49-F238E27FC236}">
                <a16:creationId xmlns:a16="http://schemas.microsoft.com/office/drawing/2014/main" id="{A254A81A-F3A7-5DD4-4003-A57FF2FFE6D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55A6554-8BBA-7B1D-02EE-C2FB61F29326}"/>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762377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3354A-32B5-8B6D-40B8-42BE0E5164E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7EF98B4-9706-6345-ECB0-756FF616142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85A94A4-7377-5E20-4A9E-0B4AB298C80F}"/>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5" name="Footer Placeholder 4">
            <a:extLst>
              <a:ext uri="{FF2B5EF4-FFF2-40B4-BE49-F238E27FC236}">
                <a16:creationId xmlns:a16="http://schemas.microsoft.com/office/drawing/2014/main" id="{C8CFF32A-2BCB-F421-1420-314552305F1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972791C-6768-F0E2-1E0D-5ADCA2777D34}"/>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3430503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B8E66-7296-DFB3-F64B-735AF226CC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F27EE360-635B-90C4-96FB-260769408AF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BE77A9-2944-E5AA-2EAD-1278CFAF03B6}"/>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5" name="Footer Placeholder 4">
            <a:extLst>
              <a:ext uri="{FF2B5EF4-FFF2-40B4-BE49-F238E27FC236}">
                <a16:creationId xmlns:a16="http://schemas.microsoft.com/office/drawing/2014/main" id="{A1DE2503-9BB3-EF92-7BDF-6CBC92FDDBE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422F52CD-F96E-0C1A-A38D-140EC8726C31}"/>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2690699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DBA4B-855D-39FE-AAF9-6D9E6EED293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719E465-174D-3E0F-B5C6-3D7DE9D9B5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C61B233-B477-B762-525B-2506F1FA21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B139CF29-B7F4-395C-7CEF-0F0CF826C711}"/>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6" name="Footer Placeholder 5">
            <a:extLst>
              <a:ext uri="{FF2B5EF4-FFF2-40B4-BE49-F238E27FC236}">
                <a16:creationId xmlns:a16="http://schemas.microsoft.com/office/drawing/2014/main" id="{91B444F9-516D-DAE6-6048-DE558E26855C}"/>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315524B-47AD-8A07-3826-B615284CB816}"/>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2217504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C3BFF-BCA8-753B-CD1C-DBA74F6B7275}"/>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1860394-2378-2A8D-68A0-CDD8F7814E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78D737-0D38-61D8-B495-50DB380C36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8367F10-A1F4-8A47-56E8-9832DEF0D4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45AD6E-58D5-7F74-EF28-11C331754A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330F9AF2-715D-7F59-3A75-A753E47E7CBF}"/>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8" name="Footer Placeholder 7">
            <a:extLst>
              <a:ext uri="{FF2B5EF4-FFF2-40B4-BE49-F238E27FC236}">
                <a16:creationId xmlns:a16="http://schemas.microsoft.com/office/drawing/2014/main" id="{51C59740-CE72-4B0C-61B4-74DB641B8056}"/>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11D1E14B-9062-6621-BCFA-86ED844783A2}"/>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2273395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180A4-C58B-6043-E4C5-BFE3581D421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75D92480-7CC7-B921-88B4-DAE7BD8FFFE7}"/>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4" name="Footer Placeholder 3">
            <a:extLst>
              <a:ext uri="{FF2B5EF4-FFF2-40B4-BE49-F238E27FC236}">
                <a16:creationId xmlns:a16="http://schemas.microsoft.com/office/drawing/2014/main" id="{B4F7E8BE-D73F-64EE-A4A8-687A6A2AF3E3}"/>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441FC74C-8A4A-07BB-E9F9-E313CC546DEE}"/>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1965910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2AFD4A-F313-F8BC-BBD9-D9EF1BB4242E}"/>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3" name="Footer Placeholder 2">
            <a:extLst>
              <a:ext uri="{FF2B5EF4-FFF2-40B4-BE49-F238E27FC236}">
                <a16:creationId xmlns:a16="http://schemas.microsoft.com/office/drawing/2014/main" id="{6ABB5A53-A12A-03C3-C595-70F6B47BEBF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16E83C21-6773-8B9E-0147-CC00A07C38DC}"/>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33297438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15533-C822-4DB9-1DBD-2E367125B2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E7D337D4-3D2E-EEF5-94AF-43F7BC1E57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7FD3D4A7-6C00-E3A1-1C4B-6A3ABC042D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64C0F8-65C1-5CC9-FB64-507078351721}"/>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6" name="Footer Placeholder 5">
            <a:extLst>
              <a:ext uri="{FF2B5EF4-FFF2-40B4-BE49-F238E27FC236}">
                <a16:creationId xmlns:a16="http://schemas.microsoft.com/office/drawing/2014/main" id="{79511BDC-FEA3-26E8-3287-2155FF60BE1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3217E96-90B1-AD46-2C39-65431D10158C}"/>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26780293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005B1-A672-DF2C-93F9-7FBCC44A90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DE0F09FE-98B6-E12B-92FC-86B4875811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26FE1081-B3CE-EE81-FD28-34F204963E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AFD5CE-4DC4-3ECE-91AB-8EC67B335FCA}"/>
              </a:ext>
            </a:extLst>
          </p:cNvPr>
          <p:cNvSpPr>
            <a:spLocks noGrp="1"/>
          </p:cNvSpPr>
          <p:nvPr>
            <p:ph type="dt" sz="half" idx="10"/>
          </p:nvPr>
        </p:nvSpPr>
        <p:spPr/>
        <p:txBody>
          <a:bodyPr/>
          <a:lstStyle/>
          <a:p>
            <a:fld id="{7DC9E80C-8783-4F88-8DC4-1EB17C641424}" type="datetimeFigureOut">
              <a:rPr lang="en-CA" smtClean="0"/>
              <a:t>2024-11-17</a:t>
            </a:fld>
            <a:endParaRPr lang="en-CA"/>
          </a:p>
        </p:txBody>
      </p:sp>
      <p:sp>
        <p:nvSpPr>
          <p:cNvPr id="6" name="Footer Placeholder 5">
            <a:extLst>
              <a:ext uri="{FF2B5EF4-FFF2-40B4-BE49-F238E27FC236}">
                <a16:creationId xmlns:a16="http://schemas.microsoft.com/office/drawing/2014/main" id="{F5E916C6-B59B-54EE-ADB1-83ABA2F4AEE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FC8B86E-178F-83A6-7B5A-1D89921CFC73}"/>
              </a:ext>
            </a:extLst>
          </p:cNvPr>
          <p:cNvSpPr>
            <a:spLocks noGrp="1"/>
          </p:cNvSpPr>
          <p:nvPr>
            <p:ph type="sldNum" sz="quarter" idx="12"/>
          </p:nvPr>
        </p:nvSpPr>
        <p:spPr/>
        <p:txBody>
          <a:bodyPr/>
          <a:lstStyle/>
          <a:p>
            <a:fld id="{F4ACC012-804D-4D58-8AD7-386B98803BF6}" type="slidenum">
              <a:rPr lang="en-CA" smtClean="0"/>
              <a:t>‹#›</a:t>
            </a:fld>
            <a:endParaRPr lang="en-CA"/>
          </a:p>
        </p:txBody>
      </p:sp>
    </p:spTree>
    <p:extLst>
      <p:ext uri="{BB962C8B-B14F-4D97-AF65-F5344CB8AC3E}">
        <p14:creationId xmlns:p14="http://schemas.microsoft.com/office/powerpoint/2010/main" val="481742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3FEB92-64F1-D402-25E1-05733406D4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DDC9EFE-B8E8-56DC-08B9-969A44B55F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CE5BAF-8332-5903-B98E-6A4D89164E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DC9E80C-8783-4F88-8DC4-1EB17C641424}" type="datetimeFigureOut">
              <a:rPr lang="en-CA" smtClean="0"/>
              <a:t>2024-11-17</a:t>
            </a:fld>
            <a:endParaRPr lang="en-CA"/>
          </a:p>
        </p:txBody>
      </p:sp>
      <p:sp>
        <p:nvSpPr>
          <p:cNvPr id="5" name="Footer Placeholder 4">
            <a:extLst>
              <a:ext uri="{FF2B5EF4-FFF2-40B4-BE49-F238E27FC236}">
                <a16:creationId xmlns:a16="http://schemas.microsoft.com/office/drawing/2014/main" id="{5AAE5670-B2D1-5080-68CA-08024057F6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681F917E-4098-E910-03EF-BE0422760B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4ACC012-804D-4D58-8AD7-386B98803BF6}" type="slidenum">
              <a:rPr lang="en-CA" smtClean="0"/>
              <a:t>‹#›</a:t>
            </a:fld>
            <a:endParaRPr lang="en-CA"/>
          </a:p>
        </p:txBody>
      </p:sp>
    </p:spTree>
    <p:extLst>
      <p:ext uri="{BB962C8B-B14F-4D97-AF65-F5344CB8AC3E}">
        <p14:creationId xmlns:p14="http://schemas.microsoft.com/office/powerpoint/2010/main" val="3911283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tars in the sky with many stars">
            <a:extLst>
              <a:ext uri="{FF2B5EF4-FFF2-40B4-BE49-F238E27FC236}">
                <a16:creationId xmlns:a16="http://schemas.microsoft.com/office/drawing/2014/main" id="{82597CF0-31BF-5AC5-A5E6-4DA362DE62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127" y="0"/>
            <a:ext cx="12608101" cy="7050024"/>
          </a:xfrm>
          <a:prstGeom prst="rect">
            <a:avLst/>
          </a:prstGeom>
        </p:spPr>
      </p:pic>
      <p:sp>
        <p:nvSpPr>
          <p:cNvPr id="4" name="TextBox 3">
            <a:extLst>
              <a:ext uri="{FF2B5EF4-FFF2-40B4-BE49-F238E27FC236}">
                <a16:creationId xmlns:a16="http://schemas.microsoft.com/office/drawing/2014/main" id="{6B794F58-B60F-B2BB-E975-7727008A0CF6}"/>
              </a:ext>
            </a:extLst>
          </p:cNvPr>
          <p:cNvSpPr txBox="1"/>
          <p:nvPr/>
        </p:nvSpPr>
        <p:spPr>
          <a:xfrm>
            <a:off x="340591" y="397932"/>
            <a:ext cx="6160654" cy="2308324"/>
          </a:xfrm>
          <a:prstGeom prst="rect">
            <a:avLst/>
          </a:prstGeom>
          <a:noFill/>
        </p:spPr>
        <p:txBody>
          <a:bodyPr wrap="square" rtlCol="0">
            <a:spAutoFit/>
          </a:bodyPr>
          <a:lstStyle/>
          <a:p>
            <a:r>
              <a:rPr lang="en-US" sz="7200" b="1" u="sng" dirty="0">
                <a:solidFill>
                  <a:schemeClr val="bg1"/>
                </a:solidFill>
                <a:latin typeface="Agency FB" panose="020B0503020202020204" pitchFamily="34" charset="0"/>
              </a:rPr>
              <a:t>Interactive Orbital Simulation</a:t>
            </a:r>
            <a:endParaRPr lang="en-CA" sz="7200" b="1" u="sng" dirty="0">
              <a:solidFill>
                <a:schemeClr val="bg1"/>
              </a:solidFill>
              <a:latin typeface="Agency FB" panose="020B0503020202020204" pitchFamily="34" charset="0"/>
            </a:endParaRPr>
          </a:p>
        </p:txBody>
      </p:sp>
      <p:sp>
        <p:nvSpPr>
          <p:cNvPr id="7" name="Rectangle 6">
            <a:extLst>
              <a:ext uri="{FF2B5EF4-FFF2-40B4-BE49-F238E27FC236}">
                <a16:creationId xmlns:a16="http://schemas.microsoft.com/office/drawing/2014/main" id="{C5A8D718-2F80-6620-7A28-C664BB424956}"/>
              </a:ext>
            </a:extLst>
          </p:cNvPr>
          <p:cNvSpPr/>
          <p:nvPr/>
        </p:nvSpPr>
        <p:spPr>
          <a:xfrm>
            <a:off x="147782" y="147782"/>
            <a:ext cx="45719" cy="314036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A75193C0-5355-2BCA-BCD4-49C1FC2CC87A}"/>
              </a:ext>
            </a:extLst>
          </p:cNvPr>
          <p:cNvSpPr/>
          <p:nvPr/>
        </p:nvSpPr>
        <p:spPr>
          <a:xfrm>
            <a:off x="147783" y="3104188"/>
            <a:ext cx="7841672" cy="2769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TextBox 8">
            <a:extLst>
              <a:ext uri="{FF2B5EF4-FFF2-40B4-BE49-F238E27FC236}">
                <a16:creationId xmlns:a16="http://schemas.microsoft.com/office/drawing/2014/main" id="{B5261431-E344-1B15-6BF0-4712318B3A52}"/>
              </a:ext>
            </a:extLst>
          </p:cNvPr>
          <p:cNvSpPr txBox="1"/>
          <p:nvPr/>
        </p:nvSpPr>
        <p:spPr>
          <a:xfrm>
            <a:off x="73891" y="3435927"/>
            <a:ext cx="5366327" cy="369332"/>
          </a:xfrm>
          <a:prstGeom prst="rect">
            <a:avLst/>
          </a:prstGeom>
          <a:noFill/>
        </p:spPr>
        <p:txBody>
          <a:bodyPr wrap="square" rtlCol="0">
            <a:spAutoFit/>
          </a:bodyPr>
          <a:lstStyle/>
          <a:p>
            <a:r>
              <a:rPr lang="en-US" dirty="0">
                <a:solidFill>
                  <a:schemeClr val="bg1"/>
                </a:solidFill>
                <a:latin typeface="Agency FB" panose="020B0503020202020204" pitchFamily="34" charset="0"/>
              </a:rPr>
              <a:t>Quentin Proulx, Alexandre Cabana, Mica</a:t>
            </a:r>
            <a:r>
              <a:rPr lang="en-CA" i="0" dirty="0">
                <a:solidFill>
                  <a:schemeClr val="bg1"/>
                </a:solidFill>
                <a:effectLst/>
                <a:latin typeface="Agency FB" panose="020B0503020202020204" pitchFamily="34" charset="0"/>
              </a:rPr>
              <a:t>ê</a:t>
            </a:r>
            <a:r>
              <a:rPr lang="en-US" dirty="0">
                <a:solidFill>
                  <a:schemeClr val="bg1"/>
                </a:solidFill>
                <a:latin typeface="Agency FB" panose="020B0503020202020204" pitchFamily="34" charset="0"/>
              </a:rPr>
              <a:t>l Brouillet, Renaud Desch</a:t>
            </a:r>
            <a:r>
              <a:rPr lang="fr-CA" dirty="0">
                <a:solidFill>
                  <a:schemeClr val="bg1"/>
                </a:solidFill>
                <a:latin typeface="Agency FB" panose="020B0503020202020204" pitchFamily="34" charset="0"/>
              </a:rPr>
              <a:t>ênes</a:t>
            </a:r>
            <a:endParaRPr lang="en-CA" dirty="0">
              <a:solidFill>
                <a:schemeClr val="bg1"/>
              </a:solidFill>
              <a:latin typeface="Agency FB" panose="020B0503020202020204" pitchFamily="34" charset="0"/>
            </a:endParaRPr>
          </a:p>
        </p:txBody>
      </p:sp>
      <p:pic>
        <p:nvPicPr>
          <p:cNvPr id="11" name="Picture 10" descr="A cartoon rocket ship with fire coming out of it&#10;&#10;Description automatically generated">
            <a:extLst>
              <a:ext uri="{FF2B5EF4-FFF2-40B4-BE49-F238E27FC236}">
                <a16:creationId xmlns:a16="http://schemas.microsoft.com/office/drawing/2014/main" id="{799C0401-6922-1EFD-3D7E-BB159CC7BC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376916">
            <a:off x="618167" y="3860594"/>
            <a:ext cx="3407256" cy="3407256"/>
          </a:xfrm>
          <a:prstGeom prst="rect">
            <a:avLst/>
          </a:prstGeom>
        </p:spPr>
      </p:pic>
      <p:pic>
        <p:nvPicPr>
          <p:cNvPr id="13" name="Picture 12" descr="A colorful planet with a black background&#10;&#10;Description automatically generated">
            <a:extLst>
              <a:ext uri="{FF2B5EF4-FFF2-40B4-BE49-F238E27FC236}">
                <a16:creationId xmlns:a16="http://schemas.microsoft.com/office/drawing/2014/main" id="{8AA2091E-FB59-23EF-047D-936ECAFE1B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3263" y="4650300"/>
            <a:ext cx="1403929" cy="1403929"/>
          </a:xfrm>
          <a:prstGeom prst="rect">
            <a:avLst/>
          </a:prstGeom>
        </p:spPr>
      </p:pic>
      <p:pic>
        <p:nvPicPr>
          <p:cNvPr id="15" name="Picture 14" descr="A planet earth with clouds and continents&#10;&#10;Description automatically generated">
            <a:extLst>
              <a:ext uri="{FF2B5EF4-FFF2-40B4-BE49-F238E27FC236}">
                <a16:creationId xmlns:a16="http://schemas.microsoft.com/office/drawing/2014/main" id="{0B0D9742-F3DE-D03F-A168-956C030C261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76142" y="979772"/>
            <a:ext cx="1307752" cy="1307752"/>
          </a:xfrm>
          <a:prstGeom prst="rect">
            <a:avLst/>
          </a:prstGeom>
        </p:spPr>
      </p:pic>
      <p:pic>
        <p:nvPicPr>
          <p:cNvPr id="17" name="Picture 16" descr="A close up of a planet&#10;&#10;Description automatically generated">
            <a:extLst>
              <a:ext uri="{FF2B5EF4-FFF2-40B4-BE49-F238E27FC236}">
                <a16:creationId xmlns:a16="http://schemas.microsoft.com/office/drawing/2014/main" id="{D69FE533-3CB1-BEAE-4BFC-243EEC0ECD1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20365" y="2674734"/>
            <a:ext cx="4762500" cy="4762500"/>
          </a:xfrm>
          <a:prstGeom prst="rect">
            <a:avLst/>
          </a:prstGeom>
        </p:spPr>
      </p:pic>
      <p:pic>
        <p:nvPicPr>
          <p:cNvPr id="19" name="Picture 18" descr="A full moon in the sky&#10;&#10;Description automatically generated">
            <a:extLst>
              <a:ext uri="{FF2B5EF4-FFF2-40B4-BE49-F238E27FC236}">
                <a16:creationId xmlns:a16="http://schemas.microsoft.com/office/drawing/2014/main" id="{3DA008CE-F188-019E-4008-3B667E4A0E4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66219" y="708935"/>
            <a:ext cx="440462" cy="418955"/>
          </a:xfrm>
          <a:prstGeom prst="rect">
            <a:avLst/>
          </a:prstGeom>
        </p:spPr>
      </p:pic>
      <p:sp>
        <p:nvSpPr>
          <p:cNvPr id="22" name="TextBox 21">
            <a:extLst>
              <a:ext uri="{FF2B5EF4-FFF2-40B4-BE49-F238E27FC236}">
                <a16:creationId xmlns:a16="http://schemas.microsoft.com/office/drawing/2014/main" id="{15E10F50-96A6-DA92-D9C3-D6C015F217A7}"/>
              </a:ext>
            </a:extLst>
          </p:cNvPr>
          <p:cNvSpPr txBox="1"/>
          <p:nvPr/>
        </p:nvSpPr>
        <p:spPr>
          <a:xfrm>
            <a:off x="5633263" y="2552448"/>
            <a:ext cx="2540479" cy="646331"/>
          </a:xfrm>
          <a:prstGeom prst="rect">
            <a:avLst/>
          </a:prstGeom>
          <a:noFill/>
        </p:spPr>
        <p:txBody>
          <a:bodyPr wrap="square" rtlCol="0">
            <a:spAutoFit/>
          </a:bodyPr>
          <a:lstStyle/>
          <a:p>
            <a:r>
              <a:rPr lang="en-US" sz="3600" b="1" dirty="0">
                <a:solidFill>
                  <a:schemeClr val="bg1"/>
                </a:solidFill>
                <a:latin typeface="Agency FB" panose="020B0503020202020204" pitchFamily="34" charset="0"/>
              </a:rPr>
              <a:t>THEME: ASTRO</a:t>
            </a:r>
            <a:endParaRPr lang="en-CA" sz="3600" b="1" dirty="0">
              <a:solidFill>
                <a:schemeClr val="bg1"/>
              </a:solidFill>
              <a:latin typeface="Agency FB" panose="020B0503020202020204" pitchFamily="34" charset="0"/>
            </a:endParaRPr>
          </a:p>
        </p:txBody>
      </p:sp>
    </p:spTree>
    <p:extLst>
      <p:ext uri="{BB962C8B-B14F-4D97-AF65-F5344CB8AC3E}">
        <p14:creationId xmlns:p14="http://schemas.microsoft.com/office/powerpoint/2010/main" val="1785584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tars in the sky with many stars&#10;&#10;Description automatically generated">
            <a:extLst>
              <a:ext uri="{FF2B5EF4-FFF2-40B4-BE49-F238E27FC236}">
                <a16:creationId xmlns:a16="http://schemas.microsoft.com/office/drawing/2014/main" id="{266EA878-4A47-C4FD-3276-63BF9A6D5C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891" y="0"/>
            <a:ext cx="12422909" cy="6858000"/>
          </a:xfrm>
          <a:prstGeom prst="rect">
            <a:avLst/>
          </a:prstGeom>
        </p:spPr>
      </p:pic>
      <p:sp>
        <p:nvSpPr>
          <p:cNvPr id="4" name="TextBox 3">
            <a:extLst>
              <a:ext uri="{FF2B5EF4-FFF2-40B4-BE49-F238E27FC236}">
                <a16:creationId xmlns:a16="http://schemas.microsoft.com/office/drawing/2014/main" id="{F8EB309B-9701-1243-C0AD-6905C63E3A20}"/>
              </a:ext>
            </a:extLst>
          </p:cNvPr>
          <p:cNvSpPr txBox="1"/>
          <p:nvPr/>
        </p:nvSpPr>
        <p:spPr>
          <a:xfrm>
            <a:off x="332509" y="360217"/>
            <a:ext cx="3509817" cy="1446550"/>
          </a:xfrm>
          <a:prstGeom prst="rect">
            <a:avLst/>
          </a:prstGeom>
          <a:noFill/>
        </p:spPr>
        <p:txBody>
          <a:bodyPr wrap="square" rtlCol="0">
            <a:spAutoFit/>
          </a:bodyPr>
          <a:lstStyle/>
          <a:p>
            <a:r>
              <a:rPr lang="fr-CA" sz="88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rPr>
              <a:t>The Idea:</a:t>
            </a:r>
            <a:endParaRPr lang="en-CA" sz="88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endParaRPr>
          </a:p>
        </p:txBody>
      </p:sp>
      <p:sp>
        <p:nvSpPr>
          <p:cNvPr id="7" name="TextBox 6">
            <a:extLst>
              <a:ext uri="{FF2B5EF4-FFF2-40B4-BE49-F238E27FC236}">
                <a16:creationId xmlns:a16="http://schemas.microsoft.com/office/drawing/2014/main" id="{A2FE6339-284F-BD1B-4EE5-A8D80FFC1BAE}"/>
              </a:ext>
            </a:extLst>
          </p:cNvPr>
          <p:cNvSpPr txBox="1"/>
          <p:nvPr/>
        </p:nvSpPr>
        <p:spPr>
          <a:xfrm>
            <a:off x="332510" y="2254891"/>
            <a:ext cx="6336146" cy="1815882"/>
          </a:xfrm>
          <a:prstGeom prst="rect">
            <a:avLst/>
          </a:prstGeom>
          <a:noFill/>
        </p:spPr>
        <p:txBody>
          <a:bodyPr wrap="square" rtlCol="0">
            <a:spAutoFit/>
          </a:bodyPr>
          <a:lstStyle/>
          <a:p>
            <a:r>
              <a:rPr lang="fr-CA" sz="2800" dirty="0">
                <a:solidFill>
                  <a:schemeClr val="bg1"/>
                </a:solidFill>
                <a:latin typeface="Agency FB" panose="020B0503020202020204" pitchFamily="34" charset="0"/>
              </a:rPr>
              <a:t>- Interactive Gravity Simulation that encourages the use of orbiting planets to display the nature and importance of the understanding of gravity in outer space travel.</a:t>
            </a:r>
            <a:endParaRPr lang="en-CA" sz="2800" dirty="0">
              <a:solidFill>
                <a:schemeClr val="bg1"/>
              </a:solidFill>
              <a:latin typeface="Agency FB" panose="020B0503020202020204" pitchFamily="34" charset="0"/>
            </a:endParaRPr>
          </a:p>
        </p:txBody>
      </p:sp>
      <p:sp>
        <p:nvSpPr>
          <p:cNvPr id="8" name="TextBox 7">
            <a:extLst>
              <a:ext uri="{FF2B5EF4-FFF2-40B4-BE49-F238E27FC236}">
                <a16:creationId xmlns:a16="http://schemas.microsoft.com/office/drawing/2014/main" id="{5F8EE5A4-FFDF-7A5F-5B30-438AFA0462E3}"/>
              </a:ext>
            </a:extLst>
          </p:cNvPr>
          <p:cNvSpPr txBox="1"/>
          <p:nvPr/>
        </p:nvSpPr>
        <p:spPr>
          <a:xfrm>
            <a:off x="332509" y="4358736"/>
            <a:ext cx="6336147" cy="1384995"/>
          </a:xfrm>
          <a:prstGeom prst="rect">
            <a:avLst/>
          </a:prstGeom>
          <a:noFill/>
        </p:spPr>
        <p:txBody>
          <a:bodyPr wrap="square" rtlCol="0">
            <a:spAutoFit/>
          </a:bodyPr>
          <a:lstStyle/>
          <a:p>
            <a:r>
              <a:rPr lang="fr-CA" sz="2800" dirty="0">
                <a:solidFill>
                  <a:schemeClr val="bg1"/>
                </a:solidFill>
                <a:latin typeface="Agency FB" panose="020B0503020202020204" pitchFamily="34" charset="0"/>
              </a:rPr>
              <a:t>- Our initial idea was to make this a fuel conservation game where you needed to use the planet</a:t>
            </a:r>
            <a:r>
              <a:rPr lang="en-US" sz="2800" dirty="0">
                <a:solidFill>
                  <a:schemeClr val="bg1"/>
                </a:solidFill>
                <a:latin typeface="Agency FB" panose="020B0503020202020204" pitchFamily="34" charset="0"/>
              </a:rPr>
              <a:t>’ orbits to reach a certain end goal.</a:t>
            </a:r>
            <a:endParaRPr lang="en-CA" sz="2800" dirty="0">
              <a:solidFill>
                <a:schemeClr val="bg1"/>
              </a:solidFill>
              <a:latin typeface="Agency FB" panose="020B0503020202020204" pitchFamily="34" charset="0"/>
            </a:endParaRPr>
          </a:p>
        </p:txBody>
      </p:sp>
      <p:pic>
        <p:nvPicPr>
          <p:cNvPr id="10" name="Picture 9" descr="A cartoon rocket ship with fire coming out of it&#10;&#10;Description automatically generated">
            <a:extLst>
              <a:ext uri="{FF2B5EF4-FFF2-40B4-BE49-F238E27FC236}">
                <a16:creationId xmlns:a16="http://schemas.microsoft.com/office/drawing/2014/main" id="{038103F4-1CD5-0D1E-39A2-2B3FD1F560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432645">
            <a:off x="6676059" y="596222"/>
            <a:ext cx="5665556" cy="5665556"/>
          </a:xfrm>
          <a:prstGeom prst="rect">
            <a:avLst/>
          </a:prstGeom>
        </p:spPr>
      </p:pic>
    </p:spTree>
    <p:extLst>
      <p:ext uri="{BB962C8B-B14F-4D97-AF65-F5344CB8AC3E}">
        <p14:creationId xmlns:p14="http://schemas.microsoft.com/office/powerpoint/2010/main" val="3381956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tars in the sky with many stars&#10;&#10;Description automatically generated">
            <a:extLst>
              <a:ext uri="{FF2B5EF4-FFF2-40B4-BE49-F238E27FC236}">
                <a16:creationId xmlns:a16="http://schemas.microsoft.com/office/drawing/2014/main" id="{1C846DED-121F-C5CC-7FAB-7690D94AA2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6C41A295-A7FB-63EA-684F-951928B4FBBA}"/>
              </a:ext>
            </a:extLst>
          </p:cNvPr>
          <p:cNvSpPr txBox="1"/>
          <p:nvPr/>
        </p:nvSpPr>
        <p:spPr>
          <a:xfrm>
            <a:off x="3024909" y="501218"/>
            <a:ext cx="6142182" cy="1200329"/>
          </a:xfrm>
          <a:prstGeom prst="rect">
            <a:avLst/>
          </a:prstGeom>
          <a:noFill/>
        </p:spPr>
        <p:txBody>
          <a:bodyPr wrap="square" rtlCol="0">
            <a:spAutoFit/>
          </a:bodyPr>
          <a:lstStyle/>
          <a:p>
            <a:r>
              <a:rPr lang="fr-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rPr>
              <a:t>Important Concepts:</a:t>
            </a:r>
            <a:endParaRPr lang="en-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endParaRPr>
          </a:p>
        </p:txBody>
      </p:sp>
      <p:sp>
        <p:nvSpPr>
          <p:cNvPr id="7" name="TextBox 6">
            <a:extLst>
              <a:ext uri="{FF2B5EF4-FFF2-40B4-BE49-F238E27FC236}">
                <a16:creationId xmlns:a16="http://schemas.microsoft.com/office/drawing/2014/main" id="{901B2CED-BE5D-BF65-B86B-544E6FD83395}"/>
              </a:ext>
            </a:extLst>
          </p:cNvPr>
          <p:cNvSpPr txBox="1"/>
          <p:nvPr/>
        </p:nvSpPr>
        <p:spPr>
          <a:xfrm>
            <a:off x="447964" y="2512367"/>
            <a:ext cx="1514764"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GRAVITY:</a:t>
            </a:r>
            <a:endParaRPr lang="en-CA" sz="3600" dirty="0">
              <a:solidFill>
                <a:schemeClr val="bg1"/>
              </a:solidFill>
              <a:latin typeface="Agency FB" panose="020B0503020202020204" pitchFamily="34" charset="0"/>
            </a:endParaRPr>
          </a:p>
        </p:txBody>
      </p:sp>
      <p:sp>
        <p:nvSpPr>
          <p:cNvPr id="8" name="TextBox 7">
            <a:extLst>
              <a:ext uri="{FF2B5EF4-FFF2-40B4-BE49-F238E27FC236}">
                <a16:creationId xmlns:a16="http://schemas.microsoft.com/office/drawing/2014/main" id="{744692A3-2DCC-3B5B-CACE-A6A47E89EC9B}"/>
              </a:ext>
            </a:extLst>
          </p:cNvPr>
          <p:cNvSpPr txBox="1"/>
          <p:nvPr/>
        </p:nvSpPr>
        <p:spPr>
          <a:xfrm>
            <a:off x="1962728" y="2420035"/>
            <a:ext cx="9776690"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Our goal was to create a gravity system where integration of external forces (e.g. the propelling force of our ship) was easy.</a:t>
            </a:r>
            <a:endParaRPr lang="en-CA" sz="2400" dirty="0">
              <a:solidFill>
                <a:schemeClr val="bg1"/>
              </a:solidFill>
              <a:latin typeface="Agency FB" panose="020B0503020202020204" pitchFamily="34" charset="0"/>
            </a:endParaRPr>
          </a:p>
        </p:txBody>
      </p:sp>
      <p:sp>
        <p:nvSpPr>
          <p:cNvPr id="10" name="TextBox 9">
            <a:extLst>
              <a:ext uri="{FF2B5EF4-FFF2-40B4-BE49-F238E27FC236}">
                <a16:creationId xmlns:a16="http://schemas.microsoft.com/office/drawing/2014/main" id="{66EA9118-F4A4-FE80-F156-34E75CF8C65E}"/>
              </a:ext>
            </a:extLst>
          </p:cNvPr>
          <p:cNvSpPr txBox="1"/>
          <p:nvPr/>
        </p:nvSpPr>
        <p:spPr>
          <a:xfrm>
            <a:off x="447964" y="3515659"/>
            <a:ext cx="2572328"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SHIP MOVEMENT:</a:t>
            </a:r>
            <a:endParaRPr lang="en-CA" sz="3600" dirty="0">
              <a:solidFill>
                <a:schemeClr val="bg1"/>
              </a:solidFill>
              <a:latin typeface="Agency FB" panose="020B0503020202020204" pitchFamily="34" charset="0"/>
            </a:endParaRPr>
          </a:p>
        </p:txBody>
      </p:sp>
      <p:sp>
        <p:nvSpPr>
          <p:cNvPr id="11" name="TextBox 10">
            <a:extLst>
              <a:ext uri="{FF2B5EF4-FFF2-40B4-BE49-F238E27FC236}">
                <a16:creationId xmlns:a16="http://schemas.microsoft.com/office/drawing/2014/main" id="{6286C773-DE8C-CB72-0D48-F63BAD7993DE}"/>
              </a:ext>
            </a:extLst>
          </p:cNvPr>
          <p:cNvSpPr txBox="1"/>
          <p:nvPr/>
        </p:nvSpPr>
        <p:spPr>
          <a:xfrm>
            <a:off x="3020292" y="3515659"/>
            <a:ext cx="8793017"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We wanted to create a ship movement system that interacted nicely with gravity, and we wanted to act realistically in an outer space-like environment.</a:t>
            </a:r>
            <a:endParaRPr lang="en-CA" sz="2400" dirty="0">
              <a:solidFill>
                <a:schemeClr val="bg1"/>
              </a:solidFill>
              <a:latin typeface="Agency FB" panose="020B0503020202020204" pitchFamily="34" charset="0"/>
            </a:endParaRPr>
          </a:p>
        </p:txBody>
      </p:sp>
      <p:sp>
        <p:nvSpPr>
          <p:cNvPr id="13" name="TextBox 12">
            <a:extLst>
              <a:ext uri="{FF2B5EF4-FFF2-40B4-BE49-F238E27FC236}">
                <a16:creationId xmlns:a16="http://schemas.microsoft.com/office/drawing/2014/main" id="{768992A9-31F8-8A29-AD9E-B9988AE34852}"/>
              </a:ext>
            </a:extLst>
          </p:cNvPr>
          <p:cNvSpPr txBox="1"/>
          <p:nvPr/>
        </p:nvSpPr>
        <p:spPr>
          <a:xfrm>
            <a:off x="447963" y="4562746"/>
            <a:ext cx="2415309" cy="646331"/>
          </a:xfrm>
          <a:prstGeom prst="rect">
            <a:avLst/>
          </a:prstGeom>
          <a:noFill/>
        </p:spPr>
        <p:txBody>
          <a:bodyPr wrap="square" rtlCol="0">
            <a:spAutoFit/>
          </a:bodyPr>
          <a:lstStyle/>
          <a:p>
            <a:r>
              <a:rPr lang="en-US" sz="3600" dirty="0">
                <a:solidFill>
                  <a:schemeClr val="bg1"/>
                </a:solidFill>
                <a:latin typeface="Agency FB" panose="020B0503020202020204" pitchFamily="34" charset="0"/>
              </a:rPr>
              <a:t>INTERACTIVITY:</a:t>
            </a:r>
            <a:endParaRPr lang="en-CA" sz="3600" dirty="0">
              <a:solidFill>
                <a:schemeClr val="bg1"/>
              </a:solidFill>
              <a:latin typeface="Agency FB" panose="020B0503020202020204" pitchFamily="34" charset="0"/>
            </a:endParaRPr>
          </a:p>
        </p:txBody>
      </p:sp>
      <p:sp>
        <p:nvSpPr>
          <p:cNvPr id="14" name="TextBox 13">
            <a:extLst>
              <a:ext uri="{FF2B5EF4-FFF2-40B4-BE49-F238E27FC236}">
                <a16:creationId xmlns:a16="http://schemas.microsoft.com/office/drawing/2014/main" id="{0364686B-E39E-041C-CD25-A3042EE9BC67}"/>
              </a:ext>
            </a:extLst>
          </p:cNvPr>
          <p:cNvSpPr txBox="1"/>
          <p:nvPr/>
        </p:nvSpPr>
        <p:spPr>
          <a:xfrm>
            <a:off x="2863272" y="4566723"/>
            <a:ext cx="8793017" cy="1200329"/>
          </a:xfrm>
          <a:prstGeom prst="rect">
            <a:avLst/>
          </a:prstGeom>
          <a:noFill/>
        </p:spPr>
        <p:txBody>
          <a:bodyPr wrap="square" rtlCol="0">
            <a:spAutoFit/>
          </a:bodyPr>
          <a:lstStyle/>
          <a:p>
            <a:r>
              <a:rPr lang="en-US" sz="2400" dirty="0">
                <a:solidFill>
                  <a:schemeClr val="bg1"/>
                </a:solidFill>
                <a:latin typeface="Agency FB" panose="020B0503020202020204" pitchFamily="34" charset="0"/>
              </a:rPr>
              <a:t>We wanted to make our simulation highly interactive, and fun to use. Our idea was to show, through a fun and fascinating means, how you can use gravity and orbits to help propel yourself through space more efficiently. </a:t>
            </a:r>
            <a:endParaRPr lang="en-CA" sz="2400" dirty="0">
              <a:solidFill>
                <a:schemeClr val="bg1"/>
              </a:solidFill>
              <a:latin typeface="Agency FB" panose="020B0503020202020204" pitchFamily="34" charset="0"/>
            </a:endParaRPr>
          </a:p>
        </p:txBody>
      </p:sp>
      <p:pic>
        <p:nvPicPr>
          <p:cNvPr id="16" name="Picture 15" descr="A red and yellow striped planet&#10;&#10;Description automatically generated">
            <a:extLst>
              <a:ext uri="{FF2B5EF4-FFF2-40B4-BE49-F238E27FC236}">
                <a16:creationId xmlns:a16="http://schemas.microsoft.com/office/drawing/2014/main" id="{D018055A-7098-225E-E4FB-9C9311215A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72137">
            <a:off x="673599" y="653762"/>
            <a:ext cx="1361540" cy="1361540"/>
          </a:xfrm>
          <a:prstGeom prst="rect">
            <a:avLst/>
          </a:prstGeom>
        </p:spPr>
      </p:pic>
      <p:pic>
        <p:nvPicPr>
          <p:cNvPr id="18" name="Picture 17" descr="A full moon in the sky&#10;&#10;Description automatically generated">
            <a:extLst>
              <a:ext uri="{FF2B5EF4-FFF2-40B4-BE49-F238E27FC236}">
                <a16:creationId xmlns:a16="http://schemas.microsoft.com/office/drawing/2014/main" id="{3CF55B5D-E17E-87E0-11BC-8C5F46F48F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9739902" y="772189"/>
            <a:ext cx="1417834" cy="1348604"/>
          </a:xfrm>
          <a:prstGeom prst="rect">
            <a:avLst/>
          </a:prstGeom>
        </p:spPr>
      </p:pic>
    </p:spTree>
    <p:extLst>
      <p:ext uri="{BB962C8B-B14F-4D97-AF65-F5344CB8AC3E}">
        <p14:creationId xmlns:p14="http://schemas.microsoft.com/office/powerpoint/2010/main" val="2993114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9ECAF-38C5-4C2E-A4DE-79AFA31396C0}"/>
            </a:ext>
          </a:extLst>
        </p:cNvPr>
        <p:cNvGrpSpPr/>
        <p:nvPr/>
      </p:nvGrpSpPr>
      <p:grpSpPr>
        <a:xfrm>
          <a:off x="0" y="0"/>
          <a:ext cx="0" cy="0"/>
          <a:chOff x="0" y="0"/>
          <a:chExt cx="0" cy="0"/>
        </a:xfrm>
      </p:grpSpPr>
      <p:pic>
        <p:nvPicPr>
          <p:cNvPr id="5" name="Picture 4" descr="Stars in the sky with many stars&#10;&#10;Description automatically generated">
            <a:extLst>
              <a:ext uri="{FF2B5EF4-FFF2-40B4-BE49-F238E27FC236}">
                <a16:creationId xmlns:a16="http://schemas.microsoft.com/office/drawing/2014/main" id="{A8334C94-39F9-9E90-28C1-F56DF77A75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75E40707-4192-5507-7F41-5184C2281D12}"/>
              </a:ext>
            </a:extLst>
          </p:cNvPr>
          <p:cNvSpPr txBox="1"/>
          <p:nvPr/>
        </p:nvSpPr>
        <p:spPr>
          <a:xfrm>
            <a:off x="3760782" y="642369"/>
            <a:ext cx="4670435" cy="1200329"/>
          </a:xfrm>
          <a:prstGeom prst="rect">
            <a:avLst/>
          </a:prstGeom>
          <a:noFill/>
        </p:spPr>
        <p:txBody>
          <a:bodyPr wrap="square" rtlCol="0">
            <a:spAutoFit/>
          </a:bodyPr>
          <a:lstStyle/>
          <a:p>
            <a:r>
              <a:rPr lang="fr-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rPr>
              <a:t>What We Used:</a:t>
            </a:r>
            <a:endParaRPr lang="en-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endParaRPr>
          </a:p>
        </p:txBody>
      </p:sp>
      <p:sp>
        <p:nvSpPr>
          <p:cNvPr id="8" name="TextBox 7">
            <a:extLst>
              <a:ext uri="{FF2B5EF4-FFF2-40B4-BE49-F238E27FC236}">
                <a16:creationId xmlns:a16="http://schemas.microsoft.com/office/drawing/2014/main" id="{8D7F1E9A-2005-23A3-E464-8F28363EE6C9}"/>
              </a:ext>
            </a:extLst>
          </p:cNvPr>
          <p:cNvSpPr txBox="1"/>
          <p:nvPr/>
        </p:nvSpPr>
        <p:spPr>
          <a:xfrm>
            <a:off x="1481165" y="2496251"/>
            <a:ext cx="9776690"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 We used Unity Engine to create our simulation due to its rendering capabilities and its ease of cooperation integration (through GitHub).</a:t>
            </a:r>
            <a:endParaRPr lang="en-CA" sz="2400" dirty="0">
              <a:solidFill>
                <a:schemeClr val="bg1"/>
              </a:solidFill>
              <a:latin typeface="Agency FB" panose="020B0503020202020204" pitchFamily="34" charset="0"/>
            </a:endParaRPr>
          </a:p>
        </p:txBody>
      </p:sp>
      <p:sp>
        <p:nvSpPr>
          <p:cNvPr id="11" name="TextBox 10">
            <a:extLst>
              <a:ext uri="{FF2B5EF4-FFF2-40B4-BE49-F238E27FC236}">
                <a16:creationId xmlns:a16="http://schemas.microsoft.com/office/drawing/2014/main" id="{4F83F3BF-E196-C05A-4518-DB5EA135653D}"/>
              </a:ext>
            </a:extLst>
          </p:cNvPr>
          <p:cNvSpPr txBox="1"/>
          <p:nvPr/>
        </p:nvSpPr>
        <p:spPr>
          <a:xfrm>
            <a:off x="1481165" y="3808557"/>
            <a:ext cx="8793017"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 Although Unity has a built-in physics engine, we opted against using it to create our own system of gravity, and acceleration.</a:t>
            </a:r>
            <a:endParaRPr lang="en-CA" sz="2400" dirty="0">
              <a:solidFill>
                <a:schemeClr val="bg1"/>
              </a:solidFill>
              <a:latin typeface="Agency FB" panose="020B0503020202020204" pitchFamily="34" charset="0"/>
            </a:endParaRPr>
          </a:p>
        </p:txBody>
      </p:sp>
      <p:sp>
        <p:nvSpPr>
          <p:cNvPr id="14" name="TextBox 13">
            <a:extLst>
              <a:ext uri="{FF2B5EF4-FFF2-40B4-BE49-F238E27FC236}">
                <a16:creationId xmlns:a16="http://schemas.microsoft.com/office/drawing/2014/main" id="{396D86F5-7186-1577-804B-7529FEB00993}"/>
              </a:ext>
            </a:extLst>
          </p:cNvPr>
          <p:cNvSpPr txBox="1"/>
          <p:nvPr/>
        </p:nvSpPr>
        <p:spPr>
          <a:xfrm>
            <a:off x="1481165" y="5153801"/>
            <a:ext cx="8793017" cy="461665"/>
          </a:xfrm>
          <a:prstGeom prst="rect">
            <a:avLst/>
          </a:prstGeom>
          <a:noFill/>
        </p:spPr>
        <p:txBody>
          <a:bodyPr wrap="square" rtlCol="0">
            <a:spAutoFit/>
          </a:bodyPr>
          <a:lstStyle/>
          <a:p>
            <a:r>
              <a:rPr lang="en-US" sz="2400" dirty="0">
                <a:solidFill>
                  <a:schemeClr val="bg1"/>
                </a:solidFill>
                <a:latin typeface="Agency FB" panose="020B0503020202020204" pitchFamily="34" charset="0"/>
              </a:rPr>
              <a:t>- To communicate with each other and work together on the project, we used GitHub</a:t>
            </a:r>
            <a:endParaRPr lang="en-CA" sz="2400" dirty="0">
              <a:solidFill>
                <a:schemeClr val="bg1"/>
              </a:solidFill>
              <a:latin typeface="Agency FB" panose="020B0503020202020204" pitchFamily="34" charset="0"/>
            </a:endParaRPr>
          </a:p>
        </p:txBody>
      </p:sp>
      <p:pic>
        <p:nvPicPr>
          <p:cNvPr id="9" name="Picture 8" descr="A colorful planet with a black background&#10;&#10;Description automatically generated">
            <a:extLst>
              <a:ext uri="{FF2B5EF4-FFF2-40B4-BE49-F238E27FC236}">
                <a16:creationId xmlns:a16="http://schemas.microsoft.com/office/drawing/2014/main" id="{3398CDB7-C46B-3E5C-DD90-D01498E9E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5089" y="739470"/>
            <a:ext cx="1242534" cy="1242534"/>
          </a:xfrm>
          <a:prstGeom prst="rect">
            <a:avLst/>
          </a:prstGeom>
        </p:spPr>
      </p:pic>
      <p:pic>
        <p:nvPicPr>
          <p:cNvPr id="15" name="Picture 14" descr="A cartoon rocket ship with fire coming out of it&#10;&#10;Description automatically generated">
            <a:extLst>
              <a:ext uri="{FF2B5EF4-FFF2-40B4-BE49-F238E27FC236}">
                <a16:creationId xmlns:a16="http://schemas.microsoft.com/office/drawing/2014/main" id="{B230FA89-EA4F-3AEF-A9B7-67337C0530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4679507">
            <a:off x="1839532" y="764338"/>
            <a:ext cx="833330" cy="833330"/>
          </a:xfrm>
          <a:prstGeom prst="rect">
            <a:avLst/>
          </a:prstGeom>
        </p:spPr>
      </p:pic>
      <p:pic>
        <p:nvPicPr>
          <p:cNvPr id="17" name="Picture 16" descr="A planet earth with clouds and continents&#10;&#10;Description automatically generated">
            <a:extLst>
              <a:ext uri="{FF2B5EF4-FFF2-40B4-BE49-F238E27FC236}">
                <a16:creationId xmlns:a16="http://schemas.microsoft.com/office/drawing/2014/main" id="{73C6EA5C-C59F-269A-4633-85B3D5A0E91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27608" y="383028"/>
            <a:ext cx="2093147" cy="2093147"/>
          </a:xfrm>
          <a:prstGeom prst="rect">
            <a:avLst/>
          </a:prstGeom>
        </p:spPr>
      </p:pic>
    </p:spTree>
    <p:extLst>
      <p:ext uri="{BB962C8B-B14F-4D97-AF65-F5344CB8AC3E}">
        <p14:creationId xmlns:p14="http://schemas.microsoft.com/office/powerpoint/2010/main" val="1026165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6F33C-7547-409E-D446-629371A1E9F4}"/>
            </a:ext>
          </a:extLst>
        </p:cNvPr>
        <p:cNvGrpSpPr/>
        <p:nvPr/>
      </p:nvGrpSpPr>
      <p:grpSpPr>
        <a:xfrm>
          <a:off x="0" y="0"/>
          <a:ext cx="0" cy="0"/>
          <a:chOff x="0" y="0"/>
          <a:chExt cx="0" cy="0"/>
        </a:xfrm>
      </p:grpSpPr>
      <p:pic>
        <p:nvPicPr>
          <p:cNvPr id="5" name="Picture 4" descr="Stars in the sky with many stars&#10;&#10;Description automatically generated">
            <a:extLst>
              <a:ext uri="{FF2B5EF4-FFF2-40B4-BE49-F238E27FC236}">
                <a16:creationId xmlns:a16="http://schemas.microsoft.com/office/drawing/2014/main" id="{87F8C175-1926-A6F8-CE0D-A6286D3182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F942CE2C-976E-BFF1-F891-9255A352D4CF}"/>
              </a:ext>
            </a:extLst>
          </p:cNvPr>
          <p:cNvSpPr txBox="1"/>
          <p:nvPr/>
        </p:nvSpPr>
        <p:spPr>
          <a:xfrm>
            <a:off x="3745967" y="484900"/>
            <a:ext cx="6142182" cy="1200329"/>
          </a:xfrm>
          <a:prstGeom prst="rect">
            <a:avLst/>
          </a:prstGeom>
          <a:noFill/>
        </p:spPr>
        <p:txBody>
          <a:bodyPr wrap="square" rtlCol="0">
            <a:spAutoFit/>
          </a:bodyPr>
          <a:lstStyle/>
          <a:p>
            <a:r>
              <a:rPr lang="fr-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rPr>
              <a:t>Our Difficulties:</a:t>
            </a:r>
            <a:endParaRPr lang="en-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endParaRPr>
          </a:p>
        </p:txBody>
      </p:sp>
      <p:sp>
        <p:nvSpPr>
          <p:cNvPr id="14" name="TextBox 13">
            <a:extLst>
              <a:ext uri="{FF2B5EF4-FFF2-40B4-BE49-F238E27FC236}">
                <a16:creationId xmlns:a16="http://schemas.microsoft.com/office/drawing/2014/main" id="{7315F329-CA5F-1B55-F872-79BA777BDF67}"/>
              </a:ext>
            </a:extLst>
          </p:cNvPr>
          <p:cNvSpPr txBox="1"/>
          <p:nvPr/>
        </p:nvSpPr>
        <p:spPr>
          <a:xfrm>
            <a:off x="1699491" y="2507014"/>
            <a:ext cx="8793017" cy="1200329"/>
          </a:xfrm>
          <a:prstGeom prst="rect">
            <a:avLst/>
          </a:prstGeom>
          <a:noFill/>
        </p:spPr>
        <p:txBody>
          <a:bodyPr wrap="square" rtlCol="0">
            <a:spAutoFit/>
          </a:bodyPr>
          <a:lstStyle/>
          <a:p>
            <a:r>
              <a:rPr lang="en-US" sz="2400" dirty="0">
                <a:solidFill>
                  <a:schemeClr val="bg1"/>
                </a:solidFill>
                <a:latin typeface="Agency FB" panose="020B0503020202020204" pitchFamily="34" charset="0"/>
              </a:rPr>
              <a:t>The simplification of the application of external forces in our gravity system. Essentially, we wanted a system where we were able to very easily implement new features that could potentially impact gravity.</a:t>
            </a:r>
            <a:endParaRPr lang="en-CA" sz="2400" dirty="0">
              <a:solidFill>
                <a:schemeClr val="bg1"/>
              </a:solidFill>
              <a:latin typeface="Agency FB" panose="020B0503020202020204" pitchFamily="34" charset="0"/>
            </a:endParaRPr>
          </a:p>
        </p:txBody>
      </p:sp>
      <p:sp>
        <p:nvSpPr>
          <p:cNvPr id="2" name="Oval 1">
            <a:extLst>
              <a:ext uri="{FF2B5EF4-FFF2-40B4-BE49-F238E27FC236}">
                <a16:creationId xmlns:a16="http://schemas.microsoft.com/office/drawing/2014/main" id="{E49701F0-B013-029D-D7BA-47C6907C29AA}"/>
              </a:ext>
            </a:extLst>
          </p:cNvPr>
          <p:cNvSpPr/>
          <p:nvPr/>
        </p:nvSpPr>
        <p:spPr>
          <a:xfrm>
            <a:off x="1526701" y="2672499"/>
            <a:ext cx="137130" cy="14218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Oval 2">
            <a:extLst>
              <a:ext uri="{FF2B5EF4-FFF2-40B4-BE49-F238E27FC236}">
                <a16:creationId xmlns:a16="http://schemas.microsoft.com/office/drawing/2014/main" id="{AB69E55F-4186-5DC6-816E-510888F27E99}"/>
              </a:ext>
            </a:extLst>
          </p:cNvPr>
          <p:cNvSpPr/>
          <p:nvPr/>
        </p:nvSpPr>
        <p:spPr>
          <a:xfrm>
            <a:off x="1562361" y="4286440"/>
            <a:ext cx="137130" cy="14218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TextBox 3">
            <a:extLst>
              <a:ext uri="{FF2B5EF4-FFF2-40B4-BE49-F238E27FC236}">
                <a16:creationId xmlns:a16="http://schemas.microsoft.com/office/drawing/2014/main" id="{EBB4F91C-B543-E43D-E2C7-2F1F3ABA55B7}"/>
              </a:ext>
            </a:extLst>
          </p:cNvPr>
          <p:cNvSpPr txBox="1"/>
          <p:nvPr/>
        </p:nvSpPr>
        <p:spPr>
          <a:xfrm>
            <a:off x="1699490" y="4150584"/>
            <a:ext cx="8793017" cy="1200329"/>
          </a:xfrm>
          <a:prstGeom prst="rect">
            <a:avLst/>
          </a:prstGeom>
          <a:noFill/>
        </p:spPr>
        <p:txBody>
          <a:bodyPr wrap="square" rtlCol="0">
            <a:spAutoFit/>
          </a:bodyPr>
          <a:lstStyle/>
          <a:p>
            <a:r>
              <a:rPr lang="en-US" sz="2400" dirty="0">
                <a:solidFill>
                  <a:schemeClr val="bg1"/>
                </a:solidFill>
                <a:latin typeface="Agency FB" panose="020B0503020202020204" pitchFamily="34" charset="0"/>
              </a:rPr>
              <a:t>The rocket movement system was complicated to add. We wanted to implement a hard speed cap, but the angle was determined by the increase in speed due to the face that acceleration determined it.</a:t>
            </a:r>
            <a:endParaRPr lang="en-CA" sz="2400" dirty="0">
              <a:solidFill>
                <a:schemeClr val="bg1"/>
              </a:solidFill>
              <a:latin typeface="Agency FB" panose="020B0503020202020204" pitchFamily="34" charset="0"/>
            </a:endParaRPr>
          </a:p>
        </p:txBody>
      </p:sp>
      <p:pic>
        <p:nvPicPr>
          <p:cNvPr id="12" name="Picture 11" descr="A close up of a planet&#10;&#10;Description automatically generated">
            <a:extLst>
              <a:ext uri="{FF2B5EF4-FFF2-40B4-BE49-F238E27FC236}">
                <a16:creationId xmlns:a16="http://schemas.microsoft.com/office/drawing/2014/main" id="{1D2092F2-E56E-766D-6B04-0CD30B2B12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366" y="-353681"/>
            <a:ext cx="3303236" cy="3303236"/>
          </a:xfrm>
          <a:prstGeom prst="rect">
            <a:avLst/>
          </a:prstGeom>
        </p:spPr>
      </p:pic>
      <p:pic>
        <p:nvPicPr>
          <p:cNvPr id="18" name="Picture 17" descr="A blue planet with white clouds and blue light&#10;&#10;Description automatically generated with medium confidence">
            <a:extLst>
              <a:ext uri="{FF2B5EF4-FFF2-40B4-BE49-F238E27FC236}">
                <a16:creationId xmlns:a16="http://schemas.microsoft.com/office/drawing/2014/main" id="{5DBA1BA2-A7BF-8BC0-4550-F79516C79E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9950" y="250756"/>
            <a:ext cx="3119127" cy="2079418"/>
          </a:xfrm>
          <a:prstGeom prst="rect">
            <a:avLst/>
          </a:prstGeom>
        </p:spPr>
      </p:pic>
    </p:spTree>
    <p:extLst>
      <p:ext uri="{BB962C8B-B14F-4D97-AF65-F5344CB8AC3E}">
        <p14:creationId xmlns:p14="http://schemas.microsoft.com/office/powerpoint/2010/main" val="1027277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616499-CACE-24C8-A44F-EDE0D2E1BAE1}"/>
            </a:ext>
          </a:extLst>
        </p:cNvPr>
        <p:cNvGrpSpPr/>
        <p:nvPr/>
      </p:nvGrpSpPr>
      <p:grpSpPr>
        <a:xfrm>
          <a:off x="0" y="0"/>
          <a:ext cx="0" cy="0"/>
          <a:chOff x="0" y="0"/>
          <a:chExt cx="0" cy="0"/>
        </a:xfrm>
      </p:grpSpPr>
      <p:pic>
        <p:nvPicPr>
          <p:cNvPr id="5" name="Picture 4" descr="Stars in the sky with many stars&#10;&#10;Description automatically generated">
            <a:extLst>
              <a:ext uri="{FF2B5EF4-FFF2-40B4-BE49-F238E27FC236}">
                <a16:creationId xmlns:a16="http://schemas.microsoft.com/office/drawing/2014/main" id="{539C105D-EF34-81BF-F316-C5AD8C0B80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56B8DD26-90F1-FF08-BBF9-1ABB850E4798}"/>
              </a:ext>
            </a:extLst>
          </p:cNvPr>
          <p:cNvSpPr txBox="1"/>
          <p:nvPr/>
        </p:nvSpPr>
        <p:spPr>
          <a:xfrm>
            <a:off x="3951450" y="537591"/>
            <a:ext cx="6142182" cy="1200329"/>
          </a:xfrm>
          <a:prstGeom prst="rect">
            <a:avLst/>
          </a:prstGeom>
          <a:noFill/>
        </p:spPr>
        <p:txBody>
          <a:bodyPr wrap="square" rtlCol="0">
            <a:spAutoFit/>
          </a:bodyPr>
          <a:lstStyle/>
          <a:p>
            <a:r>
              <a:rPr lang="fr-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rPr>
              <a:t>Our Solutions:</a:t>
            </a:r>
            <a:endParaRPr lang="en-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endParaRPr>
          </a:p>
        </p:txBody>
      </p:sp>
      <p:sp>
        <p:nvSpPr>
          <p:cNvPr id="14" name="TextBox 13">
            <a:extLst>
              <a:ext uri="{FF2B5EF4-FFF2-40B4-BE49-F238E27FC236}">
                <a16:creationId xmlns:a16="http://schemas.microsoft.com/office/drawing/2014/main" id="{02405BC9-E848-D1B7-5E2F-3F4BC740F42F}"/>
              </a:ext>
            </a:extLst>
          </p:cNvPr>
          <p:cNvSpPr txBox="1"/>
          <p:nvPr/>
        </p:nvSpPr>
        <p:spPr>
          <a:xfrm>
            <a:off x="1699491" y="2507014"/>
            <a:ext cx="8793017" cy="1200329"/>
          </a:xfrm>
          <a:prstGeom prst="rect">
            <a:avLst/>
          </a:prstGeom>
          <a:noFill/>
        </p:spPr>
        <p:txBody>
          <a:bodyPr wrap="square" rtlCol="0">
            <a:spAutoFit/>
          </a:bodyPr>
          <a:lstStyle/>
          <a:p>
            <a:r>
              <a:rPr lang="en-US" sz="2400" dirty="0">
                <a:solidFill>
                  <a:schemeClr val="bg1"/>
                </a:solidFill>
                <a:latin typeface="Agency FB" panose="020B0503020202020204" pitchFamily="34" charset="0"/>
              </a:rPr>
              <a:t>To make it so we could implement whatever we wanted into the simulation, we simply made everything variable. For example, we a variable properties script for every planet in the game so that we could easily change their masses.</a:t>
            </a:r>
            <a:endParaRPr lang="en-CA" sz="2400" dirty="0">
              <a:solidFill>
                <a:schemeClr val="bg1"/>
              </a:solidFill>
              <a:latin typeface="Agency FB" panose="020B0503020202020204" pitchFamily="34" charset="0"/>
            </a:endParaRPr>
          </a:p>
        </p:txBody>
      </p:sp>
      <p:sp>
        <p:nvSpPr>
          <p:cNvPr id="2" name="Oval 1">
            <a:extLst>
              <a:ext uri="{FF2B5EF4-FFF2-40B4-BE49-F238E27FC236}">
                <a16:creationId xmlns:a16="http://schemas.microsoft.com/office/drawing/2014/main" id="{8FFA7F86-C905-EA16-79A2-F4F9C48F8A6F}"/>
              </a:ext>
            </a:extLst>
          </p:cNvPr>
          <p:cNvSpPr/>
          <p:nvPr/>
        </p:nvSpPr>
        <p:spPr>
          <a:xfrm>
            <a:off x="1526701" y="2672499"/>
            <a:ext cx="137130" cy="14218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Oval 2">
            <a:extLst>
              <a:ext uri="{FF2B5EF4-FFF2-40B4-BE49-F238E27FC236}">
                <a16:creationId xmlns:a16="http://schemas.microsoft.com/office/drawing/2014/main" id="{19021854-DC31-B35D-3B38-26BA792BEE95}"/>
              </a:ext>
            </a:extLst>
          </p:cNvPr>
          <p:cNvSpPr/>
          <p:nvPr/>
        </p:nvSpPr>
        <p:spPr>
          <a:xfrm>
            <a:off x="1562361" y="4286440"/>
            <a:ext cx="137130" cy="14218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TextBox 3">
            <a:extLst>
              <a:ext uri="{FF2B5EF4-FFF2-40B4-BE49-F238E27FC236}">
                <a16:creationId xmlns:a16="http://schemas.microsoft.com/office/drawing/2014/main" id="{6B30AC04-A014-A6D1-0392-9AC512F89319}"/>
              </a:ext>
            </a:extLst>
          </p:cNvPr>
          <p:cNvSpPr txBox="1"/>
          <p:nvPr/>
        </p:nvSpPr>
        <p:spPr>
          <a:xfrm>
            <a:off x="1699490" y="4150584"/>
            <a:ext cx="8793017" cy="1569660"/>
          </a:xfrm>
          <a:prstGeom prst="rect">
            <a:avLst/>
          </a:prstGeom>
          <a:noFill/>
        </p:spPr>
        <p:txBody>
          <a:bodyPr wrap="square" rtlCol="0">
            <a:spAutoFit/>
          </a:bodyPr>
          <a:lstStyle/>
          <a:p>
            <a:r>
              <a:rPr lang="en-US" sz="2400" dirty="0">
                <a:solidFill>
                  <a:schemeClr val="bg1"/>
                </a:solidFill>
                <a:latin typeface="Agency FB" panose="020B0503020202020204" pitchFamily="34" charset="0"/>
              </a:rPr>
              <a:t>We spent a very long time trying to fix the rocket orientation problem; What we eventually did was make it so you could instantly change the rotation of the ship when you’d have reached your max speed, but we figured that was clunky, so we just ended up removing the speed cap all together.</a:t>
            </a:r>
            <a:endParaRPr lang="en-CA" sz="2400" dirty="0">
              <a:solidFill>
                <a:schemeClr val="bg1"/>
              </a:solidFill>
              <a:latin typeface="Agency FB" panose="020B0503020202020204" pitchFamily="34" charset="0"/>
            </a:endParaRPr>
          </a:p>
        </p:txBody>
      </p:sp>
      <p:pic>
        <p:nvPicPr>
          <p:cNvPr id="8" name="Picture 7" descr="A planet earth with clouds and continents&#10;&#10;Description automatically generated">
            <a:extLst>
              <a:ext uri="{FF2B5EF4-FFF2-40B4-BE49-F238E27FC236}">
                <a16:creationId xmlns:a16="http://schemas.microsoft.com/office/drawing/2014/main" id="{7F8E0379-3FDF-92B5-D087-89FE067DFC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41554" y="537591"/>
            <a:ext cx="1864974" cy="1864974"/>
          </a:xfrm>
          <a:prstGeom prst="rect">
            <a:avLst/>
          </a:prstGeom>
        </p:spPr>
      </p:pic>
      <p:pic>
        <p:nvPicPr>
          <p:cNvPr id="10" name="Picture 9" descr="A full moon in the sky&#10;&#10;Description automatically generated">
            <a:extLst>
              <a:ext uri="{FF2B5EF4-FFF2-40B4-BE49-F238E27FC236}">
                <a16:creationId xmlns:a16="http://schemas.microsoft.com/office/drawing/2014/main" id="{B34C10BD-0DD7-FDA1-A972-4B0DED2325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75960" y="433142"/>
            <a:ext cx="873303" cy="830661"/>
          </a:xfrm>
          <a:prstGeom prst="rect">
            <a:avLst/>
          </a:prstGeom>
        </p:spPr>
      </p:pic>
      <p:pic>
        <p:nvPicPr>
          <p:cNvPr id="12" name="Picture 11" descr="A cartoon rocket ship with fire coming out of it&#10;&#10;Description automatically generated">
            <a:extLst>
              <a:ext uri="{FF2B5EF4-FFF2-40B4-BE49-F238E27FC236}">
                <a16:creationId xmlns:a16="http://schemas.microsoft.com/office/drawing/2014/main" id="{E092E008-0D27-2B0D-470E-95A2D5433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3066685">
            <a:off x="669422" y="5255"/>
            <a:ext cx="2728003" cy="2728003"/>
          </a:xfrm>
          <a:prstGeom prst="rect">
            <a:avLst/>
          </a:prstGeom>
        </p:spPr>
      </p:pic>
    </p:spTree>
    <p:extLst>
      <p:ext uri="{BB962C8B-B14F-4D97-AF65-F5344CB8AC3E}">
        <p14:creationId xmlns:p14="http://schemas.microsoft.com/office/powerpoint/2010/main" val="74640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549658-E810-17B5-8D90-4FEDB677698C}"/>
            </a:ext>
          </a:extLst>
        </p:cNvPr>
        <p:cNvGrpSpPr/>
        <p:nvPr/>
      </p:nvGrpSpPr>
      <p:grpSpPr>
        <a:xfrm>
          <a:off x="0" y="0"/>
          <a:ext cx="0" cy="0"/>
          <a:chOff x="0" y="0"/>
          <a:chExt cx="0" cy="0"/>
        </a:xfrm>
      </p:grpSpPr>
      <p:pic>
        <p:nvPicPr>
          <p:cNvPr id="5" name="Picture 4" descr="Stars in the sky with many stars&#10;&#10;Description automatically generated">
            <a:extLst>
              <a:ext uri="{FF2B5EF4-FFF2-40B4-BE49-F238E27FC236}">
                <a16:creationId xmlns:a16="http://schemas.microsoft.com/office/drawing/2014/main" id="{66509734-B239-5E62-D248-81BC2B997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7A13CCCA-CE3F-DDCE-257D-164CE3BC816E}"/>
              </a:ext>
            </a:extLst>
          </p:cNvPr>
          <p:cNvSpPr txBox="1"/>
          <p:nvPr/>
        </p:nvSpPr>
        <p:spPr>
          <a:xfrm>
            <a:off x="4225043" y="365666"/>
            <a:ext cx="3741912" cy="1200329"/>
          </a:xfrm>
          <a:prstGeom prst="rect">
            <a:avLst/>
          </a:prstGeom>
          <a:noFill/>
        </p:spPr>
        <p:txBody>
          <a:bodyPr wrap="square" rtlCol="0">
            <a:spAutoFit/>
          </a:bodyPr>
          <a:lstStyle/>
          <a:p>
            <a:r>
              <a:rPr lang="fr-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rPr>
              <a:t>The Rework:</a:t>
            </a:r>
            <a:endParaRPr lang="en-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endParaRPr>
          </a:p>
        </p:txBody>
      </p:sp>
      <p:sp>
        <p:nvSpPr>
          <p:cNvPr id="14" name="TextBox 13">
            <a:extLst>
              <a:ext uri="{FF2B5EF4-FFF2-40B4-BE49-F238E27FC236}">
                <a16:creationId xmlns:a16="http://schemas.microsoft.com/office/drawing/2014/main" id="{243B4B35-3342-E9E7-84A0-200A036A2A5F}"/>
              </a:ext>
            </a:extLst>
          </p:cNvPr>
          <p:cNvSpPr txBox="1"/>
          <p:nvPr/>
        </p:nvSpPr>
        <p:spPr>
          <a:xfrm>
            <a:off x="1699491" y="2267337"/>
            <a:ext cx="8793017"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On the final day, we decided to completely rework the movement and gravity systems to  become much more fluid and immediately interactable.</a:t>
            </a:r>
            <a:endParaRPr lang="en-CA" sz="2400" dirty="0">
              <a:solidFill>
                <a:schemeClr val="bg1"/>
              </a:solidFill>
              <a:latin typeface="Agency FB" panose="020B0503020202020204" pitchFamily="34" charset="0"/>
            </a:endParaRPr>
          </a:p>
        </p:txBody>
      </p:sp>
      <p:sp>
        <p:nvSpPr>
          <p:cNvPr id="2" name="Oval 1">
            <a:extLst>
              <a:ext uri="{FF2B5EF4-FFF2-40B4-BE49-F238E27FC236}">
                <a16:creationId xmlns:a16="http://schemas.microsoft.com/office/drawing/2014/main" id="{EA82B733-24BE-6BD2-8959-BCB4F3518B8C}"/>
              </a:ext>
            </a:extLst>
          </p:cNvPr>
          <p:cNvSpPr/>
          <p:nvPr/>
        </p:nvSpPr>
        <p:spPr>
          <a:xfrm>
            <a:off x="1526701" y="2432822"/>
            <a:ext cx="137130" cy="14218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Oval 2">
            <a:extLst>
              <a:ext uri="{FF2B5EF4-FFF2-40B4-BE49-F238E27FC236}">
                <a16:creationId xmlns:a16="http://schemas.microsoft.com/office/drawing/2014/main" id="{3737F989-7277-2D04-B012-33C14FB83237}"/>
              </a:ext>
            </a:extLst>
          </p:cNvPr>
          <p:cNvSpPr/>
          <p:nvPr/>
        </p:nvSpPr>
        <p:spPr>
          <a:xfrm>
            <a:off x="1526701" y="3803637"/>
            <a:ext cx="137130" cy="14218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TextBox 3">
            <a:extLst>
              <a:ext uri="{FF2B5EF4-FFF2-40B4-BE49-F238E27FC236}">
                <a16:creationId xmlns:a16="http://schemas.microsoft.com/office/drawing/2014/main" id="{DC5DE76C-2A20-1F8A-2C01-89C9FFF35215}"/>
              </a:ext>
            </a:extLst>
          </p:cNvPr>
          <p:cNvSpPr txBox="1"/>
          <p:nvPr/>
        </p:nvSpPr>
        <p:spPr>
          <a:xfrm>
            <a:off x="1699491" y="3611833"/>
            <a:ext cx="8793017"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We made it so that the use is able to actively see the effects that gravity has on their rocket using a trajectory line that predicts your future movements due to gravity.</a:t>
            </a:r>
            <a:endParaRPr lang="en-CA" sz="2400" dirty="0">
              <a:solidFill>
                <a:schemeClr val="bg1"/>
              </a:solidFill>
              <a:latin typeface="Agency FB" panose="020B0503020202020204" pitchFamily="34" charset="0"/>
            </a:endParaRPr>
          </a:p>
        </p:txBody>
      </p:sp>
      <p:sp>
        <p:nvSpPr>
          <p:cNvPr id="8" name="TextBox 7">
            <a:extLst>
              <a:ext uri="{FF2B5EF4-FFF2-40B4-BE49-F238E27FC236}">
                <a16:creationId xmlns:a16="http://schemas.microsoft.com/office/drawing/2014/main" id="{0A84A7CE-8F7E-7887-098D-81D1CC703931}"/>
              </a:ext>
            </a:extLst>
          </p:cNvPr>
          <p:cNvSpPr txBox="1"/>
          <p:nvPr/>
        </p:nvSpPr>
        <p:spPr>
          <a:xfrm>
            <a:off x="1699491" y="4956329"/>
            <a:ext cx="8793017" cy="1200329"/>
          </a:xfrm>
          <a:prstGeom prst="rect">
            <a:avLst/>
          </a:prstGeom>
          <a:noFill/>
        </p:spPr>
        <p:txBody>
          <a:bodyPr wrap="square" rtlCol="0">
            <a:spAutoFit/>
          </a:bodyPr>
          <a:lstStyle/>
          <a:p>
            <a:r>
              <a:rPr lang="en-US" sz="2400" dirty="0">
                <a:solidFill>
                  <a:schemeClr val="bg1"/>
                </a:solidFill>
                <a:latin typeface="Agency FB" panose="020B0503020202020204" pitchFamily="34" charset="0"/>
              </a:rPr>
              <a:t>Part of the reason that our rework worked so well was because Renaud had actually been developing it completely separately from our development since day one. This made it very easy to implement the big change.</a:t>
            </a:r>
            <a:endParaRPr lang="en-CA" sz="2400" dirty="0">
              <a:solidFill>
                <a:schemeClr val="bg1"/>
              </a:solidFill>
              <a:latin typeface="Agency FB" panose="020B0503020202020204" pitchFamily="34" charset="0"/>
            </a:endParaRPr>
          </a:p>
        </p:txBody>
      </p:sp>
      <p:sp>
        <p:nvSpPr>
          <p:cNvPr id="9" name="Oval 8">
            <a:extLst>
              <a:ext uri="{FF2B5EF4-FFF2-40B4-BE49-F238E27FC236}">
                <a16:creationId xmlns:a16="http://schemas.microsoft.com/office/drawing/2014/main" id="{67F94739-D6B9-6B57-0409-31899057842B}"/>
              </a:ext>
            </a:extLst>
          </p:cNvPr>
          <p:cNvSpPr/>
          <p:nvPr/>
        </p:nvSpPr>
        <p:spPr>
          <a:xfrm>
            <a:off x="1526701" y="5139886"/>
            <a:ext cx="137130" cy="14218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1" name="Picture 10" descr="A red and yellow striped planet&#10;&#10;Description automatically generated">
            <a:extLst>
              <a:ext uri="{FF2B5EF4-FFF2-40B4-BE49-F238E27FC236}">
                <a16:creationId xmlns:a16="http://schemas.microsoft.com/office/drawing/2014/main" id="{F7077E5F-F5B1-CE61-2582-3DB79E8E36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9874587">
            <a:off x="2166189" y="393546"/>
            <a:ext cx="1480243" cy="1480243"/>
          </a:xfrm>
          <a:prstGeom prst="rect">
            <a:avLst/>
          </a:prstGeom>
        </p:spPr>
      </p:pic>
      <p:pic>
        <p:nvPicPr>
          <p:cNvPr id="13" name="Picture 12" descr="A full moon in the sky&#10;&#10;Description automatically generated">
            <a:extLst>
              <a:ext uri="{FF2B5EF4-FFF2-40B4-BE49-F238E27FC236}">
                <a16:creationId xmlns:a16="http://schemas.microsoft.com/office/drawing/2014/main" id="{F8F58B43-7D1A-F704-DB68-020B894C35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52696" y="301579"/>
            <a:ext cx="1749610" cy="1664180"/>
          </a:xfrm>
          <a:prstGeom prst="rect">
            <a:avLst/>
          </a:prstGeom>
        </p:spPr>
      </p:pic>
    </p:spTree>
    <p:extLst>
      <p:ext uri="{BB962C8B-B14F-4D97-AF65-F5344CB8AC3E}">
        <p14:creationId xmlns:p14="http://schemas.microsoft.com/office/powerpoint/2010/main" val="350914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F09BD-3DFD-C1AC-C08F-BAAD21B9D86C}"/>
            </a:ext>
          </a:extLst>
        </p:cNvPr>
        <p:cNvGrpSpPr/>
        <p:nvPr/>
      </p:nvGrpSpPr>
      <p:grpSpPr>
        <a:xfrm>
          <a:off x="0" y="0"/>
          <a:ext cx="0" cy="0"/>
          <a:chOff x="0" y="0"/>
          <a:chExt cx="0" cy="0"/>
        </a:xfrm>
      </p:grpSpPr>
      <p:pic>
        <p:nvPicPr>
          <p:cNvPr id="5" name="Picture 4" descr="Stars in the sky with many stars&#10;&#10;Description automatically generated">
            <a:extLst>
              <a:ext uri="{FF2B5EF4-FFF2-40B4-BE49-F238E27FC236}">
                <a16:creationId xmlns:a16="http://schemas.microsoft.com/office/drawing/2014/main" id="{A31A698C-65EF-6B2D-1BDA-39C7A68889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94AC623C-C765-1FD2-586D-55AFCCA00547}"/>
              </a:ext>
            </a:extLst>
          </p:cNvPr>
          <p:cNvSpPr txBox="1"/>
          <p:nvPr/>
        </p:nvSpPr>
        <p:spPr>
          <a:xfrm>
            <a:off x="3400482" y="5505199"/>
            <a:ext cx="6142182" cy="1200329"/>
          </a:xfrm>
          <a:prstGeom prst="rect">
            <a:avLst/>
          </a:prstGeom>
          <a:noFill/>
        </p:spPr>
        <p:txBody>
          <a:bodyPr wrap="square" rtlCol="0">
            <a:spAutoFit/>
          </a:bodyPr>
          <a:lstStyle/>
          <a:p>
            <a:r>
              <a:rPr lang="fr-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rPr>
              <a:t>What We Learned</a:t>
            </a:r>
            <a:endParaRPr lang="en-CA" sz="7200" u="sng" dirty="0">
              <a:solidFill>
                <a:schemeClr val="bg1"/>
              </a:solidFill>
              <a:latin typeface="Agency FB" panose="020B0503020202020204" pitchFamily="34" charset="0"/>
              <a:ea typeface="ADLaM Display" panose="020F0502020204030204" pitchFamily="2" charset="0"/>
              <a:cs typeface="ADLaM Display" panose="020F0502020204030204" pitchFamily="2" charset="0"/>
            </a:endParaRPr>
          </a:p>
        </p:txBody>
      </p:sp>
      <p:sp>
        <p:nvSpPr>
          <p:cNvPr id="14" name="TextBox 13">
            <a:extLst>
              <a:ext uri="{FF2B5EF4-FFF2-40B4-BE49-F238E27FC236}">
                <a16:creationId xmlns:a16="http://schemas.microsoft.com/office/drawing/2014/main" id="{CC78FA0B-58C5-93B2-4143-9684E35B2001}"/>
              </a:ext>
            </a:extLst>
          </p:cNvPr>
          <p:cNvSpPr txBox="1"/>
          <p:nvPr/>
        </p:nvSpPr>
        <p:spPr>
          <a:xfrm>
            <a:off x="1501185" y="814844"/>
            <a:ext cx="8793017"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 Through working in a team, we learned a lot about collaboration, and teamwork in an efficient and effective manner.</a:t>
            </a:r>
            <a:endParaRPr lang="en-CA" sz="2400" dirty="0">
              <a:solidFill>
                <a:schemeClr val="bg1"/>
              </a:solidFill>
              <a:latin typeface="Agency FB" panose="020B0503020202020204" pitchFamily="34" charset="0"/>
            </a:endParaRPr>
          </a:p>
        </p:txBody>
      </p:sp>
      <p:sp>
        <p:nvSpPr>
          <p:cNvPr id="4" name="TextBox 3">
            <a:extLst>
              <a:ext uri="{FF2B5EF4-FFF2-40B4-BE49-F238E27FC236}">
                <a16:creationId xmlns:a16="http://schemas.microsoft.com/office/drawing/2014/main" id="{024D4906-68D1-E471-2E0E-89971A75EEDD}"/>
              </a:ext>
            </a:extLst>
          </p:cNvPr>
          <p:cNvSpPr txBox="1"/>
          <p:nvPr/>
        </p:nvSpPr>
        <p:spPr>
          <a:xfrm>
            <a:off x="1501186" y="2028363"/>
            <a:ext cx="8793017"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 We figured out that a divide and conquer method to solving problems is a very impactful method that will often get the results we want in an effective, timely fashion.</a:t>
            </a:r>
            <a:endParaRPr lang="en-CA" sz="2400" dirty="0">
              <a:solidFill>
                <a:schemeClr val="bg1"/>
              </a:solidFill>
              <a:latin typeface="Agency FB" panose="020B0503020202020204" pitchFamily="34" charset="0"/>
            </a:endParaRPr>
          </a:p>
        </p:txBody>
      </p:sp>
      <p:sp>
        <p:nvSpPr>
          <p:cNvPr id="7" name="TextBox 6">
            <a:extLst>
              <a:ext uri="{FF2B5EF4-FFF2-40B4-BE49-F238E27FC236}">
                <a16:creationId xmlns:a16="http://schemas.microsoft.com/office/drawing/2014/main" id="{9612314B-A895-C5AD-04E6-234F48E0C72C}"/>
              </a:ext>
            </a:extLst>
          </p:cNvPr>
          <p:cNvSpPr txBox="1"/>
          <p:nvPr/>
        </p:nvSpPr>
        <p:spPr>
          <a:xfrm>
            <a:off x="1501184" y="3241882"/>
            <a:ext cx="8793017"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 We figured out that a divide and conquer method to solving problems is a very impactful method that will often get the results we want in an effective, timely fashion.</a:t>
            </a:r>
            <a:endParaRPr lang="en-CA" sz="2400" dirty="0">
              <a:solidFill>
                <a:schemeClr val="bg1"/>
              </a:solidFill>
              <a:latin typeface="Agency FB" panose="020B0503020202020204" pitchFamily="34" charset="0"/>
            </a:endParaRPr>
          </a:p>
        </p:txBody>
      </p:sp>
      <p:sp>
        <p:nvSpPr>
          <p:cNvPr id="8" name="TextBox 7">
            <a:extLst>
              <a:ext uri="{FF2B5EF4-FFF2-40B4-BE49-F238E27FC236}">
                <a16:creationId xmlns:a16="http://schemas.microsoft.com/office/drawing/2014/main" id="{BF6405A1-15D6-0195-854A-7B92E1EAACE5}"/>
              </a:ext>
            </a:extLst>
          </p:cNvPr>
          <p:cNvSpPr txBox="1"/>
          <p:nvPr/>
        </p:nvSpPr>
        <p:spPr>
          <a:xfrm>
            <a:off x="1501183" y="4373540"/>
            <a:ext cx="8793017" cy="830997"/>
          </a:xfrm>
          <a:prstGeom prst="rect">
            <a:avLst/>
          </a:prstGeom>
          <a:noFill/>
        </p:spPr>
        <p:txBody>
          <a:bodyPr wrap="square" rtlCol="0">
            <a:spAutoFit/>
          </a:bodyPr>
          <a:lstStyle/>
          <a:p>
            <a:r>
              <a:rPr lang="en-US" sz="2400" dirty="0">
                <a:solidFill>
                  <a:schemeClr val="bg1"/>
                </a:solidFill>
                <a:latin typeface="Agency FB" panose="020B0503020202020204" pitchFamily="34" charset="0"/>
              </a:rPr>
              <a:t>- On top of this, we learned a lot about the integration of physics systems in a digital environment.</a:t>
            </a:r>
            <a:endParaRPr lang="en-CA" sz="2400" dirty="0">
              <a:solidFill>
                <a:schemeClr val="bg1"/>
              </a:solidFill>
              <a:latin typeface="Agency FB" panose="020B0503020202020204" pitchFamily="34" charset="0"/>
            </a:endParaRPr>
          </a:p>
        </p:txBody>
      </p:sp>
    </p:spTree>
    <p:extLst>
      <p:ext uri="{BB962C8B-B14F-4D97-AF65-F5344CB8AC3E}">
        <p14:creationId xmlns:p14="http://schemas.microsoft.com/office/powerpoint/2010/main" val="7064286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101</TotalTime>
  <Words>644</Words>
  <Application>Microsoft Office PowerPoint</Application>
  <PresentationFormat>Widescreen</PresentationFormat>
  <Paragraphs>32</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Quentin Proulx</dc:creator>
  <cp:lastModifiedBy>Quentin Proulx</cp:lastModifiedBy>
  <cp:revision>4</cp:revision>
  <dcterms:created xsi:type="dcterms:W3CDTF">2024-11-17T14:48:40Z</dcterms:created>
  <dcterms:modified xsi:type="dcterms:W3CDTF">2024-11-17T16:33:07Z</dcterms:modified>
</cp:coreProperties>
</file>

<file path=docProps/thumbnail.jpeg>
</file>